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6"/>
  </p:notesMasterIdLst>
  <p:sldIdLst>
    <p:sldId id="340" r:id="rId2"/>
    <p:sldId id="357" r:id="rId3"/>
    <p:sldId id="365" r:id="rId4"/>
    <p:sldId id="370" r:id="rId5"/>
  </p:sldIdLst>
  <p:sldSz cx="12192000" cy="6858000"/>
  <p:notesSz cx="6858000" cy="93138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83488" autoAdjust="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7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7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03AC02-24A6-4999-88CB-EB0B2C9A5679}" type="datetimeFigureOut">
              <a:rPr lang="en-CA" smtClean="0"/>
              <a:t>2018-02-20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35000" y="1163638"/>
            <a:ext cx="5588000" cy="31432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82296"/>
            <a:ext cx="5486400" cy="366733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6554"/>
            <a:ext cx="2971800" cy="467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46554"/>
            <a:ext cx="2971800" cy="467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67CBD7-CE84-4F75-B7A2-956912C434D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03623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 userDrawn="1"/>
        </p:nvSpPr>
        <p:spPr>
          <a:xfrm>
            <a:off x="1147763" y="-2"/>
            <a:ext cx="452437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-1"/>
            <a:ext cx="116681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 userDrawn="1"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AB752F0-930C-47F7-97B5-B580328031DA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233" y="4481513"/>
            <a:ext cx="1281144" cy="2332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08B0A-B4C4-40E8-92DC-9BD1AAECBDE0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8238D-F27F-4D8B-8BA9-CDB72F87AC70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7233F-5BDC-49C1-9EFA-B7DEAA050FDB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8EC-FFED-40F8-B14B-2E8DA252C5CB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0C842-1B5D-4D5F-975D-9E00AAAD5383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6B70-5116-4BA0-A838-C442856D334D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F39A6-353B-4FFC-94B5-EBDEB8099AA2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7EB92-559F-4552-B7C2-4646F6869583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6E40B-4ADF-4104-AF86-7B9FB22A7046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DE4A4-BC22-40EA-BD9A-7843569AA03B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7C323-129E-4857-B0F4-DD63C673000B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9EF39-0DDF-4543-9EA7-CD140CD434A6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2AE2-87C4-4F19-91D8-70AE5B8A18CD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15EF-5701-4F01-9E13-6D3F5E505028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C97-DC3B-44E1-8C77-B195B51925C5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71CB6-44B8-4BE0-9F30-EABBEEBE8E2F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/>
          <p:cNvSpPr/>
          <p:nvPr/>
        </p:nvSpPr>
        <p:spPr>
          <a:xfrm>
            <a:off x="621799" y="-9192"/>
            <a:ext cx="133350" cy="68671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-18216" y="-9192"/>
            <a:ext cx="630991" cy="68671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-18216" y="-9192"/>
            <a:ext cx="12192003" cy="6867193"/>
            <a:chOff x="-18216" y="-9192"/>
            <a:chExt cx="12192003" cy="6867193"/>
          </a:xfrm>
        </p:grpSpPr>
        <p:pic>
          <p:nvPicPr>
            <p:cNvPr id="7" name="Picture 2" descr="\\DROBO-FS\QuickDrops\JB\PPTX NG\Droplets\LightingOverlay.png"/>
            <p:cNvPicPr>
              <a:picLocks noChangeAspect="1" noChangeArrowheads="1"/>
            </p:cNvPicPr>
            <p:nvPr/>
          </p:nvPicPr>
          <p:blipFill>
            <a:blip r:embed="rId19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8216" y="-9192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tx2">
                    <a:lumMod val="5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FB62B-9550-414E-AE13-5CE4720ADE66}" type="datetime1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 dirty="0"/>
              <a:t>COPYRIGHT ROBO-GEEK INC APRIL 30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151" y="4951785"/>
            <a:ext cx="996894" cy="181535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opperplate Gothic Bold" panose="020E07050202060204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/43697440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hyperlink" Target="https://github.com/ndrplz/self-driving-car/tree/master/project_4_advanced_lane_finding" TargetMode="External"/><Relationship Id="rId4" Type="http://schemas.openxmlformats.org/officeDocument/2006/relationships/hyperlink" Target="https://github.com/mithi/basic-lane-detection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620837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>
                    <a:lumMod val="75000"/>
                  </a:schemeClr>
                </a:solidFill>
              </a:rPr>
              <a:t>SELF DRIVING CARs PART II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A76BB45-2AAC-4EB0-96D3-A8FE72D02281}"/>
              </a:ext>
            </a:extLst>
          </p:cNvPr>
          <p:cNvGrpSpPr/>
          <p:nvPr/>
        </p:nvGrpSpPr>
        <p:grpSpPr>
          <a:xfrm>
            <a:off x="7620000" y="2182174"/>
            <a:ext cx="4219927" cy="2462397"/>
            <a:chOff x="7877140" y="2182174"/>
            <a:chExt cx="3962787" cy="2132893"/>
          </a:xfrm>
        </p:grpSpPr>
        <p:pic>
          <p:nvPicPr>
            <p:cNvPr id="8" name="Picture 7" descr="A close up of a highway&#10;&#10;Description generated with high confidence">
              <a:extLst>
                <a:ext uri="{FF2B5EF4-FFF2-40B4-BE49-F238E27FC236}">
                  <a16:creationId xmlns:a16="http://schemas.microsoft.com/office/drawing/2014/main" id="{59D46B2D-823B-4745-8C5B-B5A82180B2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9355" t="9281"/>
            <a:stretch/>
          </p:blipFill>
          <p:spPr>
            <a:xfrm>
              <a:off x="7877140" y="2182174"/>
              <a:ext cx="3962787" cy="180785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8C83A2C-A818-4ACC-9BEF-A73763BE48EF}"/>
                </a:ext>
              </a:extLst>
            </p:cNvPr>
            <p:cNvSpPr txBox="1"/>
            <p:nvPr/>
          </p:nvSpPr>
          <p:spPr>
            <a:xfrm>
              <a:off x="7877140" y="4084235"/>
              <a:ext cx="371079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hlinkClick r:id="rId3" tooltip="http://stackoverflow.com/q/43697440"/>
                </a:rPr>
                <a:t>This Photo</a:t>
              </a:r>
              <a:r>
                <a:rPr lang="en-US" sz="900" dirty="0"/>
                <a:t> by Unknown Author is licensed under </a:t>
              </a:r>
              <a:r>
                <a:rPr lang="en-US" sz="900" dirty="0">
                  <a:hlinkClick r:id="rId4" tooltip="https://creativecommons.org/licenses/by-sa/3.0/"/>
                </a:rPr>
                <a:t>CC BY-SA</a:t>
              </a:r>
              <a:endParaRPr lang="en-U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70224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CF62B-6E01-44D7-B51B-1BF63634D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ADVANCED LANE DETECTION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284B20-A8B2-484C-A60A-0F20F21B1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ROBO-GEEK INC APRIL 30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55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90E333-E96C-4267-B8FD-492BC6953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ROBO-GEEK INC APRIL 30 2015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EFC35D-3402-4D0B-91C9-29F746D7A85F}"/>
              </a:ext>
            </a:extLst>
          </p:cNvPr>
          <p:cNvSpPr txBox="1"/>
          <p:nvPr/>
        </p:nvSpPr>
        <p:spPr>
          <a:xfrm>
            <a:off x="1141411" y="352926"/>
            <a:ext cx="904532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Acknowledgment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The code for advanced lane detection is from Andrea Palazzi. We used this as the foundation to write our tests. The repository can be found at:</a:t>
            </a:r>
          </a:p>
          <a:p>
            <a:endParaRPr lang="en-US" dirty="0">
              <a:hlinkClick r:id="rId4"/>
            </a:endParaRPr>
          </a:p>
          <a:p>
            <a:r>
              <a:rPr lang="en-US" dirty="0">
                <a:hlinkClick r:id="rId5"/>
              </a:rPr>
              <a:t>https://github.com/ndrplz/self-driving-car/tree/master/project_4_advanced_lane_finding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Robo-Geek is always grateful to the open source community. Our project is also being shared in reprocity.</a:t>
            </a:r>
          </a:p>
          <a:p>
            <a:endParaRPr lang="en-US" dirty="0"/>
          </a:p>
        </p:txBody>
      </p:sp>
      <p:pic>
        <p:nvPicPr>
          <p:cNvPr id="6" name="out_project_10">
            <a:hlinkClick r:id="" action="ppaction://media"/>
            <a:extLst>
              <a:ext uri="{FF2B5EF4-FFF2-40B4-BE49-F238E27FC236}">
                <a16:creationId xmlns:a16="http://schemas.microsoft.com/office/drawing/2014/main" id="{5B0D68F2-E38D-4267-9C5C-408A4E78C6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98981" y="3109849"/>
            <a:ext cx="6239309" cy="35096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BB2C72-8497-4201-80A1-37839E904C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51824" y="74038"/>
            <a:ext cx="1657350" cy="1657350"/>
          </a:xfrm>
          <a:prstGeom prst="rect">
            <a:avLst/>
          </a:prstGeom>
          <a:ln w="76200">
            <a:solidFill>
              <a:srgbClr val="92D050"/>
            </a:solidFill>
          </a:ln>
        </p:spPr>
      </p:pic>
    </p:spTree>
    <p:extLst>
      <p:ext uri="{BB962C8B-B14F-4D97-AF65-F5344CB8AC3E}">
        <p14:creationId xmlns:p14="http://schemas.microsoft.com/office/powerpoint/2010/main" val="140526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C452AD-5261-44F7-8358-17880AC7A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ROBO-GEEK INC APRIL 30 2015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E557B-20EC-4CD3-BBAC-018989948C3E}"/>
              </a:ext>
            </a:extLst>
          </p:cNvPr>
          <p:cNvSpPr txBox="1"/>
          <p:nvPr/>
        </p:nvSpPr>
        <p:spPr>
          <a:xfrm>
            <a:off x="1285732" y="749384"/>
            <a:ext cx="10482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Compute the camera calibration matrix and distortion coefficients given a set of chessboard images.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Apply a distortion correction to raw images.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Use color transforms, gradients, etc., to create a threshold binary image.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AB68DAF-65AD-4DA2-A424-8E6094BD81F2}"/>
              </a:ext>
            </a:extLst>
          </p:cNvPr>
          <p:cNvSpPr txBox="1">
            <a:spLocks/>
          </p:cNvSpPr>
          <p:nvPr/>
        </p:nvSpPr>
        <p:spPr>
          <a:xfrm>
            <a:off x="1286556" y="110518"/>
            <a:ext cx="9905998" cy="71679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Copperplate Gothic Bold" panose="020E0705020206020404" pitchFamily="34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The pipeline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685256-F42D-47CE-B534-4492BD566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731" y="2131589"/>
            <a:ext cx="8996129" cy="35005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71DF6B-53C4-4D0E-A5D9-3921377D581E}"/>
              </a:ext>
            </a:extLst>
          </p:cNvPr>
          <p:cNvSpPr txBox="1"/>
          <p:nvPr/>
        </p:nvSpPr>
        <p:spPr>
          <a:xfrm>
            <a:off x="4962160" y="1940254"/>
            <a:ext cx="1643269" cy="38267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Step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474C39-5B92-44B9-95C2-BD4F21107F36}"/>
              </a:ext>
            </a:extLst>
          </p:cNvPr>
          <p:cNvSpPr txBox="1"/>
          <p:nvPr/>
        </p:nvSpPr>
        <p:spPr>
          <a:xfrm>
            <a:off x="7579465" y="3690546"/>
            <a:ext cx="1643269" cy="38267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Step 3</a:t>
            </a:r>
          </a:p>
        </p:txBody>
      </p:sp>
    </p:spTree>
    <p:extLst>
      <p:ext uri="{BB962C8B-B14F-4D97-AF65-F5344CB8AC3E}">
        <p14:creationId xmlns:p14="http://schemas.microsoft.com/office/powerpoint/2010/main" val="13440357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obo-Geek">
      <a:dk1>
        <a:sysClr val="windowText" lastClr="000000"/>
      </a:dk1>
      <a:lt1>
        <a:sysClr val="window" lastClr="FFFFFF"/>
      </a:lt1>
      <a:dk2>
        <a:srgbClr val="252C36"/>
      </a:dk2>
      <a:lt2>
        <a:srgbClr val="D8D8D8"/>
      </a:lt2>
      <a:accent1>
        <a:srgbClr val="FF0000"/>
      </a:accent1>
      <a:accent2>
        <a:srgbClr val="FFCC00"/>
      </a:accent2>
      <a:accent3>
        <a:srgbClr val="FF0000"/>
      </a:accent3>
      <a:accent4>
        <a:srgbClr val="FFCC00"/>
      </a:accent4>
      <a:accent5>
        <a:srgbClr val="FF0000"/>
      </a:accent5>
      <a:accent6>
        <a:srgbClr val="FFCC00"/>
      </a:accent6>
      <a:hlink>
        <a:srgbClr val="22FFFF"/>
      </a:hlink>
      <a:folHlink>
        <a:srgbClr val="9BF3FD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4682</TotalTime>
  <Words>153</Words>
  <Application>Microsoft Office PowerPoint</Application>
  <PresentationFormat>Widescreen</PresentationFormat>
  <Paragraphs>19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Copperplate Gothic Bold</vt:lpstr>
      <vt:lpstr>Trebuchet MS</vt:lpstr>
      <vt:lpstr>Tw Cen MT</vt:lpstr>
      <vt:lpstr>Circuit</vt:lpstr>
      <vt:lpstr>SELF DRIVING CARs PART II</vt:lpstr>
      <vt:lpstr>ADVANCED LANE DETECTION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Karen Wonders</dc:creator>
  <cp:lastModifiedBy>Omar Silva</cp:lastModifiedBy>
  <cp:revision>215</cp:revision>
  <cp:lastPrinted>2015-06-06T10:55:02Z</cp:lastPrinted>
  <dcterms:created xsi:type="dcterms:W3CDTF">2014-10-21T14:34:06Z</dcterms:created>
  <dcterms:modified xsi:type="dcterms:W3CDTF">2018-02-20T23:42:41Z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ATIntVersion">
    <vt:i4>15</vt:i4>
  </property>
  <property fmtid="{D5CDD505-2E9C-101B-9397-08002B2CF9AE}" pid="3" name="FILEGUID">
    <vt:lpwstr>64532b16-667a-4c99-803b-78a66c44bc7c</vt:lpwstr>
  </property>
  <property fmtid="{D5CDD505-2E9C-101B-9397-08002B2CF9AE}" pid="4" name="MODFILEGUID">
    <vt:lpwstr>31d55c7b-83db-48b3-b334-be80078edc6a</vt:lpwstr>
  </property>
  <property fmtid="{D5CDD505-2E9C-101B-9397-08002B2CF9AE}" pid="5" name="FILEOWNER">
    <vt:lpwstr>Karen Wonders</vt:lpwstr>
  </property>
  <property fmtid="{D5CDD505-2E9C-101B-9397-08002B2CF9AE}" pid="6" name="MODFILEOWNER">
    <vt:lpwstr>L18905</vt:lpwstr>
  </property>
  <property fmtid="{D5CDD505-2E9C-101B-9397-08002B2CF9AE}" pid="7" name="IPPCLASS">
    <vt:i4>1</vt:i4>
  </property>
  <property fmtid="{D5CDD505-2E9C-101B-9397-08002B2CF9AE}" pid="8" name="MODIPPCLASS">
    <vt:i4>1</vt:i4>
  </property>
  <property fmtid="{D5CDD505-2E9C-101B-9397-08002B2CF9AE}" pid="9" name="MACHINEID">
    <vt:lpwstr>KSTL253512</vt:lpwstr>
  </property>
  <property fmtid="{D5CDD505-2E9C-101B-9397-08002B2CF9AE}" pid="10" name="MODMACHINEID">
    <vt:lpwstr>KSTL253512</vt:lpwstr>
  </property>
  <property fmtid="{D5CDD505-2E9C-101B-9397-08002B2CF9AE}" pid="11" name="CURRENTCLASS">
    <vt:lpwstr>Classified - No Category</vt:lpwstr>
  </property>
</Properties>
</file>